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6"/>
  </p:notesMasterIdLst>
  <p:sldIdLst>
    <p:sldId id="550" r:id="rId2"/>
    <p:sldId id="750" r:id="rId3"/>
    <p:sldId id="832" r:id="rId4"/>
    <p:sldId id="813" r:id="rId5"/>
    <p:sldId id="751" r:id="rId6"/>
    <p:sldId id="748" r:id="rId7"/>
    <p:sldId id="803" r:id="rId8"/>
    <p:sldId id="812" r:id="rId9"/>
    <p:sldId id="802" r:id="rId10"/>
    <p:sldId id="805" r:id="rId11"/>
    <p:sldId id="804" r:id="rId12"/>
    <p:sldId id="779" r:id="rId13"/>
    <p:sldId id="780" r:id="rId14"/>
    <p:sldId id="799" r:id="rId15"/>
    <p:sldId id="800" r:id="rId16"/>
    <p:sldId id="828" r:id="rId17"/>
    <p:sldId id="835" r:id="rId18"/>
    <p:sldId id="782" r:id="rId19"/>
    <p:sldId id="687" r:id="rId20"/>
    <p:sldId id="833" r:id="rId21"/>
    <p:sldId id="834" r:id="rId22"/>
    <p:sldId id="688" r:id="rId23"/>
    <p:sldId id="715" r:id="rId24"/>
    <p:sldId id="718" r:id="rId25"/>
    <p:sldId id="781" r:id="rId26"/>
    <p:sldId id="749" r:id="rId27"/>
    <p:sldId id="719" r:id="rId28"/>
    <p:sldId id="842" r:id="rId29"/>
    <p:sldId id="843" r:id="rId30"/>
    <p:sldId id="657" r:id="rId31"/>
    <p:sldId id="685" r:id="rId32"/>
    <p:sldId id="752" r:id="rId33"/>
    <p:sldId id="753" r:id="rId34"/>
    <p:sldId id="764" r:id="rId35"/>
    <p:sldId id="765" r:id="rId36"/>
    <p:sldId id="772" r:id="rId37"/>
    <p:sldId id="766" r:id="rId38"/>
    <p:sldId id="773" r:id="rId39"/>
    <p:sldId id="754" r:id="rId40"/>
    <p:sldId id="755" r:id="rId41"/>
    <p:sldId id="613" r:id="rId42"/>
    <p:sldId id="622" r:id="rId43"/>
    <p:sldId id="634" r:id="rId44"/>
    <p:sldId id="767" r:id="rId45"/>
    <p:sldId id="774" r:id="rId46"/>
    <p:sldId id="756" r:id="rId47"/>
    <p:sldId id="652" r:id="rId48"/>
    <p:sldId id="757" r:id="rId49"/>
    <p:sldId id="758" r:id="rId50"/>
    <p:sldId id="760" r:id="rId51"/>
    <p:sldId id="761" r:id="rId52"/>
    <p:sldId id="820" r:id="rId53"/>
    <p:sldId id="762" r:id="rId54"/>
    <p:sldId id="759" r:id="rId55"/>
    <p:sldId id="839" r:id="rId56"/>
    <p:sldId id="840" r:id="rId57"/>
    <p:sldId id="643" r:id="rId58"/>
    <p:sldId id="611" r:id="rId59"/>
    <p:sldId id="815" r:id="rId60"/>
    <p:sldId id="776" r:id="rId61"/>
    <p:sldId id="627" r:id="rId62"/>
    <p:sldId id="814" r:id="rId63"/>
    <p:sldId id="621" r:id="rId64"/>
    <p:sldId id="653" r:id="rId65"/>
    <p:sldId id="635" r:id="rId66"/>
    <p:sldId id="689" r:id="rId67"/>
    <p:sldId id="690" r:id="rId68"/>
    <p:sldId id="768" r:id="rId69"/>
    <p:sldId id="807" r:id="rId70"/>
    <p:sldId id="769" r:id="rId71"/>
    <p:sldId id="770" r:id="rId72"/>
    <p:sldId id="771" r:id="rId73"/>
    <p:sldId id="700" r:id="rId74"/>
    <p:sldId id="660" r:id="rId75"/>
    <p:sldId id="735" r:id="rId76"/>
    <p:sldId id="644" r:id="rId77"/>
    <p:sldId id="645" r:id="rId78"/>
    <p:sldId id="663" r:id="rId79"/>
    <p:sldId id="646" r:id="rId80"/>
    <p:sldId id="647" r:id="rId81"/>
    <p:sldId id="671" r:id="rId82"/>
    <p:sldId id="679" r:id="rId83"/>
    <p:sldId id="616" r:id="rId84"/>
    <p:sldId id="617" r:id="rId85"/>
    <p:sldId id="654" r:id="rId86"/>
    <p:sldId id="618" r:id="rId87"/>
    <p:sldId id="623" r:id="rId88"/>
    <p:sldId id="664" r:id="rId89"/>
    <p:sldId id="665" r:id="rId90"/>
    <p:sldId id="656" r:id="rId91"/>
    <p:sldId id="624" r:id="rId92"/>
    <p:sldId id="625" r:id="rId93"/>
    <p:sldId id="651" r:id="rId94"/>
    <p:sldId id="628" r:id="rId95"/>
    <p:sldId id="629" r:id="rId96"/>
    <p:sldId id="775" r:id="rId97"/>
    <p:sldId id="801" r:id="rId98"/>
    <p:sldId id="720" r:id="rId99"/>
    <p:sldId id="630" r:id="rId100"/>
    <p:sldId id="727" r:id="rId101"/>
    <p:sldId id="684" r:id="rId102"/>
    <p:sldId id="701" r:id="rId103"/>
    <p:sldId id="702" r:id="rId104"/>
    <p:sldId id="714" r:id="rId105"/>
    <p:sldId id="703" r:id="rId106"/>
    <p:sldId id="704" r:id="rId107"/>
    <p:sldId id="722" r:id="rId108"/>
    <p:sldId id="707" r:id="rId109"/>
    <p:sldId id="723" r:id="rId110"/>
    <p:sldId id="705" r:id="rId111"/>
    <p:sldId id="777" r:id="rId112"/>
    <p:sldId id="709" r:id="rId113"/>
    <p:sldId id="724" r:id="rId114"/>
    <p:sldId id="710" r:id="rId115"/>
    <p:sldId id="711" r:id="rId116"/>
    <p:sldId id="631" r:id="rId117"/>
    <p:sldId id="637" r:id="rId118"/>
    <p:sldId id="632" r:id="rId119"/>
    <p:sldId id="642" r:id="rId120"/>
    <p:sldId id="675" r:id="rId121"/>
    <p:sldId id="713" r:id="rId122"/>
    <p:sldId id="717" r:id="rId123"/>
    <p:sldId id="667" r:id="rId124"/>
    <p:sldId id="829" r:id="rId125"/>
    <p:sldId id="830" r:id="rId126"/>
    <p:sldId id="778" r:id="rId127"/>
    <p:sldId id="680" r:id="rId128"/>
    <p:sldId id="666" r:id="rId129"/>
    <p:sldId id="562" r:id="rId130"/>
    <p:sldId id="563" r:id="rId131"/>
    <p:sldId id="784" r:id="rId132"/>
    <p:sldId id="821" r:id="rId133"/>
    <p:sldId id="806" r:id="rId134"/>
    <p:sldId id="836" r:id="rId135"/>
    <p:sldId id="837" r:id="rId136"/>
    <p:sldId id="817" r:id="rId137"/>
    <p:sldId id="808" r:id="rId138"/>
    <p:sldId id="809" r:id="rId139"/>
    <p:sldId id="841" r:id="rId140"/>
    <p:sldId id="819" r:id="rId141"/>
    <p:sldId id="783" r:id="rId142"/>
    <p:sldId id="797" r:id="rId143"/>
    <p:sldId id="725" r:id="rId144"/>
    <p:sldId id="831" r:id="rId145"/>
    <p:sldId id="726" r:id="rId146"/>
    <p:sldId id="785" r:id="rId147"/>
    <p:sldId id="788" r:id="rId148"/>
    <p:sldId id="734" r:id="rId149"/>
    <p:sldId id="798" r:id="rId150"/>
    <p:sldId id="733" r:id="rId151"/>
    <p:sldId id="818" r:id="rId152"/>
    <p:sldId id="792" r:id="rId153"/>
    <p:sldId id="838" r:id="rId154"/>
    <p:sldId id="787" r:id="rId155"/>
    <p:sldId id="786" r:id="rId156"/>
    <p:sldId id="793" r:id="rId157"/>
    <p:sldId id="795" r:id="rId158"/>
    <p:sldId id="796" r:id="rId159"/>
    <p:sldId id="730" r:id="rId160"/>
    <p:sldId id="731" r:id="rId161"/>
    <p:sldId id="810" r:id="rId162"/>
    <p:sldId id="822" r:id="rId163"/>
    <p:sldId id="823" r:id="rId164"/>
    <p:sldId id="824" r:id="rId165"/>
    <p:sldId id="825" r:id="rId166"/>
    <p:sldId id="826" r:id="rId167"/>
    <p:sldId id="827" r:id="rId168"/>
    <p:sldId id="794" r:id="rId169"/>
    <p:sldId id="648" r:id="rId170"/>
    <p:sldId id="811" r:id="rId171"/>
    <p:sldId id="789" r:id="rId172"/>
    <p:sldId id="816" r:id="rId173"/>
    <p:sldId id="790" r:id="rId174"/>
    <p:sldId id="791" r:id="rId175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00"/>
    <a:srgbClr val="9900CC"/>
    <a:srgbClr val="CC0099"/>
    <a:srgbClr val="CC00CC"/>
    <a:srgbClr val="FF00FF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5" autoAdjust="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6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presProps" Target="presProps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tableStyles" Target="tableStyle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notesMaster" Target="notesMasters/notesMaster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781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8A5D6B5-CE48-4E54-A3B6-36F908ACCD7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75659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641EF-C11E-4C85-AC44-C8CB10F1C1E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675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C570C-8EC5-4172-935F-192C4281878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1038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88538-0468-4999-8813-CE75EA09F1C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6000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6B486-3F4D-42D7-8D12-FC557672664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0250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21779-0D0C-40C7-9B72-5862B843611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5346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FE9FC-A315-488D-93B0-B0D0BE8E37B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9387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17E02-3343-46B6-B00B-5E56C1ACE99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850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FC39E-C80F-4B00-972B-1D61AD89830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4161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C2AC5-0C4E-4A73-95F7-4A9C512DE87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770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8328D-EF75-4AA3-A86A-9AB60289309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3001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295E6-C48F-4B8F-8A67-C1FD13FB71B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212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988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8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8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A1B2074-ED8A-485D-81ED-5BE2F779025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www.equinoxmasonicregalia.com/components/com_virtuemart/shop_image/product/8efb8c672e3e65096c4377e733f31d5e.jpg" TargetMode="Externa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://catalogue.gazette-drouot.com/images/perso/full/LOT/7/921/93.jpg" TargetMode="Externa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hyperlink" Target="http://www.equinoxmasonicregalia.com/components/com_virtuemart/shop_image/product/073e3430eceb566f58cfbfd6e6ad9d65.jpg" TargetMode="Externa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5.png"/><Relationship Id="rId7" Type="http://schemas.openxmlformats.org/officeDocument/2006/relationships/image" Target="../media/image117.jpeg"/><Relationship Id="rId2" Type="http://schemas.openxmlformats.org/officeDocument/2006/relationships/hyperlink" Target="http://www.servimg.com/image_preview.php?i=104&amp;u=1401666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ervimg.com/image_preview.php?i=97&amp;u=14016664" TargetMode="External"/><Relationship Id="rId5" Type="http://schemas.openxmlformats.org/officeDocument/2006/relationships/image" Target="../media/image116.png"/><Relationship Id="rId4" Type="http://schemas.openxmlformats.org/officeDocument/2006/relationships/hyperlink" Target="http://www.servimg.com/image_preview.php?i=102&amp;u=14016664" TargetMode="Externa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w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wmf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wmf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hyperlink" Target="http://1.bp.blogspot.com/_vRfq7q4bbh4/TEhfdKVmPJI/AAAAAAAAAQ8/mLwtOHgygpY/s1600/mariam+metraton.jpg" TargetMode="Externa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wmf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wmf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wmf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wmf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644775"/>
            <a:ext cx="8229600" cy="1470025"/>
          </a:xfrm>
        </p:spPr>
        <p:txBody>
          <a:bodyPr/>
          <a:lstStyle/>
          <a:p>
            <a:pPr eaLnBrk="1" hangingPunct="1"/>
            <a:r>
              <a:rPr lang="es-AR" smtClean="0">
                <a:solidFill>
                  <a:schemeClr val="tx1"/>
                </a:solidFill>
              </a:rPr>
              <a:t>Maestro de la Bóveda Sagrada</a:t>
            </a:r>
            <a:endParaRPr lang="es-ES_tradnl" smtClean="0">
              <a:solidFill>
                <a:schemeClr val="tx1"/>
              </a:solidFill>
            </a:endParaRP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/>
          <a:p>
            <a:pPr eaLnBrk="1" hangingPunct="1"/>
            <a:r>
              <a:rPr lang="es-AR" smtClean="0"/>
              <a:t>Galería de Imágenes</a:t>
            </a:r>
            <a:endParaRPr lang="es-ES_tradnl" smtClean="0"/>
          </a:p>
        </p:txBody>
      </p:sp>
      <p:pic>
        <p:nvPicPr>
          <p:cNvPr id="2052" name="Picture 5" descr="perfection-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410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55" name="Picture 11" descr="FM14_25-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200025"/>
            <a:ext cx="19716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Lodge of Perfection embl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ley of Philadelphia/Philadelphia Lodge of Perfection Pride Ad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1" name="Picture 3" descr="virtus-junxit-mors-non-separab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0"/>
            <a:ext cx="5876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4th-degree-perfect-elu-jewel-on-black-leather-serge-averbu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209800"/>
            <a:ext cx="8229600" cy="1470025"/>
          </a:xfrm>
        </p:spPr>
        <p:txBody>
          <a:bodyPr/>
          <a:lstStyle/>
          <a:p>
            <a:pPr eaLnBrk="1" hangingPunct="1"/>
            <a:r>
              <a:rPr lang="es-MX" smtClean="0">
                <a:solidFill>
                  <a:schemeClr val="tx1"/>
                </a:solidFill>
              </a:rPr>
              <a:t>El Templo</a:t>
            </a:r>
            <a:endParaRPr lang="es-ES_tradn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0"/>
            <a:ext cx="5367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457200" y="1981200"/>
            <a:ext cx="19542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La Cámara del</a:t>
            </a:r>
          </a:p>
          <a:p>
            <a:pPr eaLnBrk="1" hangingPunct="1"/>
            <a:r>
              <a:rPr lang="es-MX"/>
              <a:t>Grado 14°, en un</a:t>
            </a:r>
          </a:p>
          <a:p>
            <a:pPr eaLnBrk="1" hangingPunct="1"/>
            <a:r>
              <a:rPr lang="es-MX"/>
              <a:t>Ritual francés</a:t>
            </a:r>
          </a:p>
          <a:p>
            <a:pPr eaLnBrk="1" hangingPunct="1"/>
            <a:r>
              <a:rPr lang="es-MX"/>
              <a:t>manuscrito, </a:t>
            </a:r>
          </a:p>
          <a:p>
            <a:pPr eaLnBrk="1" hangingPunct="1"/>
            <a:r>
              <a:rPr lang="es-MX"/>
              <a:t>posiblemente del</a:t>
            </a:r>
          </a:p>
          <a:p>
            <a:pPr eaLnBrk="1" hangingPunct="1"/>
            <a:r>
              <a:rPr lang="es-MX"/>
              <a:t>siglo XIX</a:t>
            </a:r>
            <a:endParaRPr lang="es-AR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8" name="Picture 4" descr="062011_mcclenecha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5064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209800"/>
            <a:ext cx="8229600" cy="1470025"/>
          </a:xfrm>
        </p:spPr>
        <p:txBody>
          <a:bodyPr/>
          <a:lstStyle/>
          <a:p>
            <a:pPr eaLnBrk="1" hangingPunct="1"/>
            <a:r>
              <a:rPr lang="es-MX" smtClean="0">
                <a:solidFill>
                  <a:schemeClr val="tx1"/>
                </a:solidFill>
              </a:rPr>
              <a:t>Signos y símbolos</a:t>
            </a:r>
            <a:endParaRPr lang="es-ES_tradn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457200" y="1981200"/>
            <a:ext cx="19542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El Signo del</a:t>
            </a:r>
          </a:p>
          <a:p>
            <a:pPr eaLnBrk="1" hangingPunct="1"/>
            <a:r>
              <a:rPr lang="es-MX"/>
              <a:t>Grado 14°, en un</a:t>
            </a:r>
          </a:p>
          <a:p>
            <a:pPr eaLnBrk="1" hangingPunct="1"/>
            <a:r>
              <a:rPr lang="es-MX"/>
              <a:t>Ritual francés</a:t>
            </a:r>
          </a:p>
          <a:p>
            <a:pPr eaLnBrk="1" hangingPunct="1"/>
            <a:r>
              <a:rPr lang="es-MX"/>
              <a:t>manuscrito, </a:t>
            </a:r>
          </a:p>
          <a:p>
            <a:pPr eaLnBrk="1" hangingPunct="1"/>
            <a:r>
              <a:rPr lang="es-MX"/>
              <a:t>posiblemente del</a:t>
            </a:r>
          </a:p>
          <a:p>
            <a:pPr eaLnBrk="1" hangingPunct="1"/>
            <a:r>
              <a:rPr lang="es-MX"/>
              <a:t>siglo XIX</a:t>
            </a:r>
            <a:endParaRPr lang="es-AR"/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0"/>
            <a:ext cx="37322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209800"/>
            <a:ext cx="8229600" cy="1470025"/>
          </a:xfrm>
        </p:spPr>
        <p:txBody>
          <a:bodyPr/>
          <a:lstStyle/>
          <a:p>
            <a:pPr eaLnBrk="1" hangingPunct="1"/>
            <a:r>
              <a:rPr lang="es-AR" smtClean="0">
                <a:solidFill>
                  <a:schemeClr val="tx1"/>
                </a:solidFill>
              </a:rPr>
              <a:t>Cuadros y conjuntos simbólicos</a:t>
            </a:r>
            <a:endParaRPr lang="es-ES_tradn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p021_1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-12700"/>
            <a:ext cx="51054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 descr="14Grande+Ele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571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mail.grand-orient.net/img_page/biblio1_g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"/>
            <a:ext cx="4800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themasonictrowel.com/clipart/appendant/scottish_rites/Degrees_Color_Main/14/14/FourteenthDeg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0"/>
            <a:ext cx="38306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0"/>
            <a:ext cx="3838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0"/>
            <a:ext cx="4737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152400" y="2438400"/>
            <a:ext cx="194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Imagen de</a:t>
            </a:r>
          </a:p>
          <a:p>
            <a:pPr eaLnBrk="1" hangingPunct="1"/>
            <a:r>
              <a:rPr lang="es-AR" b="1"/>
              <a:t>Jean Beauchard</a:t>
            </a:r>
            <a:endParaRPr lang="es-ES_tradnl" b="1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211" name="Text Box 3"/>
          <p:cNvSpPr txBox="1">
            <a:spLocks noChangeArrowheads="1"/>
          </p:cNvSpPr>
          <p:nvPr/>
        </p:nvSpPr>
        <p:spPr bwMode="auto">
          <a:xfrm>
            <a:off x="228600" y="2482850"/>
            <a:ext cx="1676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>
                <a:solidFill>
                  <a:schemeClr val="tx1"/>
                </a:solidFill>
              </a:rPr>
              <a:t>Cuadro del Gran Elegido,</a:t>
            </a:r>
          </a:p>
          <a:p>
            <a:pPr eaLnBrk="1" hangingPunct="1"/>
            <a:r>
              <a:rPr lang="es-AR" b="1">
                <a:solidFill>
                  <a:schemeClr val="tx1"/>
                </a:solidFill>
              </a:rPr>
              <a:t>Francia, siglo XVIII</a:t>
            </a:r>
            <a:endParaRPr lang="es-ES_tradnl" b="1">
              <a:solidFill>
                <a:schemeClr val="tx1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8" y="0"/>
            <a:ext cx="4479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5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82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211" name="Text Box 3"/>
          <p:cNvSpPr txBox="1">
            <a:spLocks noChangeArrowheads="1"/>
          </p:cNvSpPr>
          <p:nvPr/>
        </p:nvSpPr>
        <p:spPr bwMode="auto">
          <a:xfrm>
            <a:off x="381000" y="2209800"/>
            <a:ext cx="19812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solidFill>
                  <a:schemeClr val="tx1"/>
                </a:solidFill>
              </a:rPr>
              <a:t>La versión original del Cuadro anterior, conservada por la Logia franco-belga de Mons.</a:t>
            </a:r>
            <a:endParaRPr lang="es-AR" b="1">
              <a:solidFill>
                <a:schemeClr val="tx1"/>
              </a:solidFill>
            </a:endParaRPr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5" y="0"/>
            <a:ext cx="461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5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82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211" name="Text Box 3"/>
          <p:cNvSpPr txBox="1">
            <a:spLocks noChangeArrowheads="1"/>
          </p:cNvSpPr>
          <p:nvPr/>
        </p:nvSpPr>
        <p:spPr bwMode="auto">
          <a:xfrm>
            <a:off x="304800" y="1316038"/>
            <a:ext cx="2286000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solidFill>
                  <a:schemeClr val="tx1"/>
                </a:solidFill>
              </a:rPr>
              <a:t>La versión original de un Cuadro  conservado por la Logia franco-belga de Mons, que algunos señalan como correspondiente al Maestro Escocés de San Andrés, del Rito Escocés Rectificado, pero que contiene numerosos símbolos del 14°.</a:t>
            </a:r>
            <a:endParaRPr lang="es-AR" b="1">
              <a:solidFill>
                <a:schemeClr val="tx1"/>
              </a:solidFill>
            </a:endParaRPr>
          </a:p>
        </p:txBody>
      </p:sp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538" y="0"/>
            <a:ext cx="4378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5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82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306" name="Text Box 2"/>
          <p:cNvSpPr txBox="1">
            <a:spLocks noChangeArrowheads="1"/>
          </p:cNvSpPr>
          <p:nvPr/>
        </p:nvSpPr>
        <p:spPr bwMode="auto">
          <a:xfrm>
            <a:off x="228600" y="1447800"/>
            <a:ext cx="2447925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Símbolos</a:t>
            </a:r>
          </a:p>
          <a:p>
            <a:pPr eaLnBrk="1" hangingPunct="1"/>
            <a:r>
              <a:rPr lang="es-AR"/>
              <a:t>de varios grados</a:t>
            </a:r>
          </a:p>
          <a:p>
            <a:pPr eaLnBrk="1" hangingPunct="1"/>
            <a:r>
              <a:rPr lang="es-AR"/>
              <a:t>escoceses, en el</a:t>
            </a:r>
          </a:p>
          <a:p>
            <a:pPr eaLnBrk="1" hangingPunct="1"/>
            <a:r>
              <a:rPr lang="es-AR"/>
              <a:t>Tejador de </a:t>
            </a:r>
          </a:p>
          <a:p>
            <a:pPr eaLnBrk="1" hangingPunct="1"/>
            <a:r>
              <a:rPr lang="es-AR"/>
              <a:t>Vuillaume (1820).</a:t>
            </a:r>
          </a:p>
          <a:p>
            <a:pPr eaLnBrk="1" hangingPunct="1"/>
            <a:r>
              <a:rPr lang="es-AR"/>
              <a:t>En el cuadro superior</a:t>
            </a:r>
          </a:p>
          <a:p>
            <a:pPr eaLnBrk="1" hangingPunct="1"/>
            <a:r>
              <a:rPr lang="es-AR"/>
              <a:t>vemos el símbolo del</a:t>
            </a:r>
          </a:p>
          <a:p>
            <a:pPr eaLnBrk="1" hangingPunct="1"/>
            <a:r>
              <a:rPr lang="es-AR"/>
              <a:t>grado 9°, en el </a:t>
            </a:r>
          </a:p>
          <a:p>
            <a:pPr eaLnBrk="1" hangingPunct="1"/>
            <a:r>
              <a:rPr lang="es-AR"/>
              <a:t>central el del 11° y en </a:t>
            </a:r>
          </a:p>
          <a:p>
            <a:pPr eaLnBrk="1" hangingPunct="1"/>
            <a:r>
              <a:rPr lang="es-AR"/>
              <a:t>el inferior el del</a:t>
            </a:r>
          </a:p>
          <a:p>
            <a:pPr eaLnBrk="1" hangingPunct="1"/>
            <a:r>
              <a:rPr lang="es-AR"/>
              <a:t>14°.</a:t>
            </a:r>
            <a:endParaRPr lang="es-ES_tradnl"/>
          </a:p>
        </p:txBody>
      </p:sp>
      <p:pic>
        <p:nvPicPr>
          <p:cNvPr id="1762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3" y="0"/>
            <a:ext cx="45862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6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6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23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3" y="0"/>
            <a:ext cx="4117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13" y="0"/>
            <a:ext cx="4625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52400" y="2474913"/>
            <a:ext cx="1962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Conjunto </a:t>
            </a:r>
          </a:p>
          <a:p>
            <a:pPr eaLnBrk="1" hangingPunct="1"/>
            <a:r>
              <a:rPr lang="es-AR" b="1"/>
              <a:t>Simbólico del</a:t>
            </a:r>
          </a:p>
          <a:p>
            <a:pPr eaLnBrk="1" hangingPunct="1"/>
            <a:r>
              <a:rPr lang="es-AR" b="1"/>
              <a:t>Gran Elegido</a:t>
            </a:r>
          </a:p>
          <a:p>
            <a:pPr eaLnBrk="1" hangingPunct="1"/>
            <a:r>
              <a:rPr lang="es-AR" b="1"/>
              <a:t>del Rito Francés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949" name="Text Box 5"/>
          <p:cNvSpPr txBox="1">
            <a:spLocks noChangeArrowheads="1"/>
          </p:cNvSpPr>
          <p:nvPr/>
        </p:nvSpPr>
        <p:spPr bwMode="auto">
          <a:xfrm>
            <a:off x="212725" y="1179513"/>
            <a:ext cx="1684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Cuadro del</a:t>
            </a:r>
          </a:p>
          <a:p>
            <a:pPr eaLnBrk="1" hangingPunct="1"/>
            <a:r>
              <a:rPr lang="es-MX"/>
              <a:t>«Escocés» del</a:t>
            </a:r>
          </a:p>
          <a:p>
            <a:pPr eaLnBrk="1" hangingPunct="1"/>
            <a:r>
              <a:rPr lang="es-MX"/>
              <a:t>Rito Francés</a:t>
            </a:r>
            <a:endParaRPr lang="es-AR"/>
          </a:p>
        </p:txBody>
      </p:sp>
      <p:pic>
        <p:nvPicPr>
          <p:cNvPr id="5" name="Picture 4" descr="http://hermetismoymasoneria.com/imags/s13tuil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411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1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94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209800"/>
            <a:ext cx="8229600" cy="1470025"/>
          </a:xfrm>
        </p:spPr>
        <p:txBody>
          <a:bodyPr/>
          <a:lstStyle/>
          <a:p>
            <a:pPr eaLnBrk="1" hangingPunct="1"/>
            <a:r>
              <a:rPr lang="es-AR" smtClean="0">
                <a:solidFill>
                  <a:schemeClr val="tx1"/>
                </a:solidFill>
              </a:rPr>
              <a:t>Bandas, mandiles y joyas</a:t>
            </a:r>
            <a:endParaRPr lang="es-ES_tradn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9" descr="colorAASR03.jpg - 14067 By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7" name="Picture 5" descr="frm_094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0"/>
            <a:ext cx="531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68" name="Rectangle 6"/>
          <p:cNvSpPr>
            <a:spLocks noChangeArrowheads="1"/>
          </p:cNvSpPr>
          <p:nvPr/>
        </p:nvSpPr>
        <p:spPr bwMode="auto">
          <a:xfrm>
            <a:off x="66675" y="1966913"/>
            <a:ext cx="2981325" cy="1190625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" b="1">
                <a:solidFill>
                  <a:schemeClr val="tx1"/>
                </a:solidFill>
              </a:rPr>
              <a:t>Mandiles, cordones y joyas de los 13 primeros grados del Rito Escocés</a:t>
            </a:r>
            <a:endParaRPr lang="es-ES">
              <a:solidFill>
                <a:schemeClr val="tx1"/>
              </a:solidFill>
            </a:endParaRPr>
          </a:p>
          <a:p>
            <a:pPr algn="ctr"/>
            <a:r>
              <a:rPr lang="es-ES">
                <a:solidFill>
                  <a:schemeClr val="tx1"/>
                </a:solidFill>
              </a:rPr>
              <a:t>Entre 1804 et 1820.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Rectangle 6"/>
          <p:cNvSpPr>
            <a:spLocks noChangeArrowheads="1"/>
          </p:cNvSpPr>
          <p:nvPr/>
        </p:nvSpPr>
        <p:spPr bwMode="auto">
          <a:xfrm>
            <a:off x="66675" y="1966913"/>
            <a:ext cx="2981325" cy="1190625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" b="1">
                <a:solidFill>
                  <a:schemeClr val="tx1"/>
                </a:solidFill>
              </a:rPr>
              <a:t>Mandiles, cordones y joyas de los 13 primeros grados del Rito Escocés</a:t>
            </a:r>
            <a:endParaRPr lang="es-ES">
              <a:solidFill>
                <a:schemeClr val="tx1"/>
              </a:solidFill>
            </a:endParaRPr>
          </a:p>
          <a:p>
            <a:pPr algn="ctr"/>
            <a:r>
              <a:rPr lang="es-ES">
                <a:solidFill>
                  <a:schemeClr val="tx1"/>
                </a:solidFill>
              </a:rPr>
              <a:t>Entre 1804 et 1820.</a:t>
            </a:r>
          </a:p>
        </p:txBody>
      </p:sp>
      <p:pic>
        <p:nvPicPr>
          <p:cNvPr id="191492" name="Picture 5" descr="frm_094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0"/>
            <a:ext cx="520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80" name="Picture 5" descr="REAA-COL-OF-14-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1508125" y="4913313"/>
            <a:ext cx="1530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b="1">
                <a:solidFill>
                  <a:srgbClr val="FF3300"/>
                </a:solidFill>
              </a:rPr>
              <a:t>Collares de</a:t>
            </a:r>
          </a:p>
          <a:p>
            <a:pPr algn="ctr" eaLnBrk="1" hangingPunct="1"/>
            <a:r>
              <a:rPr lang="es-AR" b="1">
                <a:solidFill>
                  <a:srgbClr val="FF3300"/>
                </a:solidFill>
              </a:rPr>
              <a:t>los Oficiales</a:t>
            </a:r>
            <a:endParaRPr lang="es-ES_tradnl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9" name="Picture 3" descr="Collarin%20grado%2014%20REAA%20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0"/>
            <a:ext cx="5356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136525" y="1636713"/>
            <a:ext cx="1098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Collar de</a:t>
            </a:r>
          </a:p>
          <a:p>
            <a:pPr eaLnBrk="1" hangingPunct="1"/>
            <a:r>
              <a:rPr lang="es-AR"/>
              <a:t>Oficial</a:t>
            </a:r>
            <a:endParaRPr lang="es-ES_tradnl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136525" y="1636713"/>
            <a:ext cx="1428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Un hermoso</a:t>
            </a:r>
          </a:p>
          <a:p>
            <a:pPr eaLnBrk="1" hangingPunct="1"/>
            <a:r>
              <a:rPr lang="es-AR"/>
              <a:t>collar, que</a:t>
            </a:r>
          </a:p>
          <a:p>
            <a:pPr eaLnBrk="1" hangingPunct="1"/>
            <a:r>
              <a:rPr lang="es-AR"/>
              <a:t>fusiona los</a:t>
            </a:r>
          </a:p>
          <a:p>
            <a:pPr eaLnBrk="1" hangingPunct="1"/>
            <a:r>
              <a:rPr lang="es-AR"/>
              <a:t>grados</a:t>
            </a:r>
          </a:p>
          <a:p>
            <a:pPr eaLnBrk="1" hangingPunct="1"/>
            <a:r>
              <a:rPr lang="es-AR"/>
              <a:t>14° y 18° </a:t>
            </a:r>
            <a:endParaRPr lang="es-ES_tradnl"/>
          </a:p>
        </p:txBody>
      </p:sp>
      <p:pic>
        <p:nvPicPr>
          <p:cNvPr id="112644" name="Picture 4" descr="COLLARIN%20GRADO%2018º%20CL18%20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0"/>
            <a:ext cx="6194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reaa.info/08/images/8-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3338"/>
            <a:ext cx="70866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Picture 3" descr="COLLARIN%20REAA%20GRADO%2014%20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0"/>
            <a:ext cx="584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DSCN0187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0"/>
            <a:ext cx="50371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24949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Picture 3" descr="Colar Grau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75"/>
            <a:ext cx="9144000" cy="644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s-AR"/>
          </a:p>
        </p:txBody>
      </p:sp>
      <p:pic>
        <p:nvPicPr>
          <p:cNvPr id="50177" name="Picture 1" descr="12 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0" t="8214" r="6244" b="36194"/>
          <a:stretch>
            <a:fillRect/>
          </a:stretch>
        </p:blipFill>
        <p:spPr bwMode="auto">
          <a:xfrm>
            <a:off x="685800" y="0"/>
            <a:ext cx="7772400" cy="69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4876800" y="4333875"/>
            <a:ext cx="35448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b="1">
                <a:solidFill>
                  <a:srgbClr val="FF0000"/>
                </a:solidFill>
              </a:rPr>
              <a:t>Collar y joya del grado 14°,</a:t>
            </a:r>
          </a:p>
          <a:p>
            <a:pPr algn="ctr" eaLnBrk="1" hangingPunct="1"/>
            <a:r>
              <a:rPr lang="es-MX" b="1">
                <a:solidFill>
                  <a:srgbClr val="FF0000"/>
                </a:solidFill>
              </a:rPr>
              <a:t>según el Ritual </a:t>
            </a:r>
          </a:p>
          <a:p>
            <a:pPr algn="ctr" eaLnBrk="1" hangingPunct="1"/>
            <a:r>
              <a:rPr lang="es-MX" b="1">
                <a:solidFill>
                  <a:srgbClr val="FF0000"/>
                </a:solidFill>
              </a:rPr>
              <a:t>del Supremo Consejo de Italia.</a:t>
            </a:r>
            <a:endParaRPr lang="es-AR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ouill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0"/>
            <a:ext cx="9286875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990600" y="6335713"/>
            <a:ext cx="708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/>
              <a:t>Collar del grado 14°, en una de las formas del Rito de Memphis</a:t>
            </a:r>
            <a:endParaRPr lang="es-AR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2" descr="http://catalogue.gazette-drouot.com/images/perso/phare/LOT/97/14314/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450" y="0"/>
            <a:ext cx="277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6901" name="Picture 5" descr="14th_degree_jewel_and_apro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0"/>
            <a:ext cx="5911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6902" name="Text Box 6"/>
          <p:cNvSpPr txBox="1">
            <a:spLocks noChangeArrowheads="1"/>
          </p:cNvSpPr>
          <p:nvPr/>
        </p:nvSpPr>
        <p:spPr bwMode="auto">
          <a:xfrm>
            <a:off x="209550" y="1255713"/>
            <a:ext cx="16192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Imagen en los</a:t>
            </a:r>
          </a:p>
          <a:p>
            <a:pPr eaLnBrk="1" hangingPunct="1"/>
            <a:r>
              <a:rPr lang="es-AR" i="1"/>
              <a:t>“Comentarios</a:t>
            </a:r>
          </a:p>
          <a:p>
            <a:pPr eaLnBrk="1" hangingPunct="1"/>
            <a:r>
              <a:rPr lang="es-AR" i="1"/>
              <a:t>de Clausen”</a:t>
            </a:r>
            <a:endParaRPr lang="es-ES_tradnl" i="1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61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1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690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5090" name="Picture 2" descr="http://www.masonerialleida.org/galeriamandiles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2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3756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7" name="Picture 3" descr="grau_14_reaa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0"/>
            <a:ext cx="457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8" name="Picture 4" descr="REAA-COL-14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-9525"/>
            <a:ext cx="51435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6" name="Picture 4" descr="Masonic-AASR-REAA-14th-Degree-Set-Ap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0"/>
            <a:ext cx="4851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4-500x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9" name="Picture 2" descr="http://www.imperiusarts.com/mystore/item/359/b/arreos-masonicos-gran-elegido-perfecto-y-sublime-mason-grado-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:\kingston\KINGSTON urDrive (F)\IMG_01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3" descr="111-500x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 descr="Paramento Grau 14 G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 descr="Paramento Grau 14 G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9" name="Picture 3" descr="4621431834_dba7cd5c6b_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Gr-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0"/>
            <a:ext cx="9005887" cy="69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1" name="Picture 3" descr="564_b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9342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3" name="Picture 3" descr="GRADO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0"/>
            <a:ext cx="5140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17463"/>
            <a:ext cx="8458200" cy="686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07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5" descr="1800YRApro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0"/>
            <a:ext cx="6257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152400" y="1103313"/>
            <a:ext cx="173355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Mandil de</a:t>
            </a:r>
          </a:p>
          <a:p>
            <a:pPr eaLnBrk="1" hangingPunct="1"/>
            <a:r>
              <a:rPr lang="es-AR"/>
              <a:t>fecha y grado</a:t>
            </a:r>
          </a:p>
          <a:p>
            <a:pPr eaLnBrk="1" hangingPunct="1"/>
            <a:r>
              <a:rPr lang="es-AR"/>
              <a:t>desconocidos,</a:t>
            </a:r>
          </a:p>
          <a:p>
            <a:pPr eaLnBrk="1" hangingPunct="1"/>
            <a:r>
              <a:rPr lang="es-AR"/>
              <a:t>pero que</a:t>
            </a:r>
          </a:p>
          <a:p>
            <a:pPr eaLnBrk="1" hangingPunct="1"/>
            <a:r>
              <a:rPr lang="es-AR"/>
              <a:t>parece</a:t>
            </a:r>
          </a:p>
          <a:p>
            <a:pPr eaLnBrk="1" hangingPunct="1"/>
            <a:r>
              <a:rPr lang="es-AR"/>
              <a:t>anticipar temas</a:t>
            </a:r>
          </a:p>
          <a:p>
            <a:pPr eaLnBrk="1" hangingPunct="1"/>
            <a:r>
              <a:rPr lang="es-AR"/>
              <a:t>de los grados</a:t>
            </a:r>
          </a:p>
          <a:p>
            <a:pPr eaLnBrk="1" hangingPunct="1"/>
            <a:r>
              <a:rPr lang="es-AR"/>
              <a:t>13° y 14°</a:t>
            </a:r>
            <a:endParaRPr lang="es-ES_tradnl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zoom_T2-7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36513"/>
            <a:ext cx="7716838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5851525" y="1484313"/>
            <a:ext cx="1301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Mandil del</a:t>
            </a:r>
          </a:p>
          <a:p>
            <a:pPr eaLnBrk="1" hangingPunct="1"/>
            <a:r>
              <a:rPr lang="es-AR" b="1"/>
              <a:t>grado 14°</a:t>
            </a:r>
          </a:p>
          <a:p>
            <a:pPr eaLnBrk="1" hangingPunct="1"/>
            <a:r>
              <a:rPr lang="es-AR" b="1"/>
              <a:t>Escocés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descarga (10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713"/>
            <a:ext cx="9144000" cy="587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5" descr="ANd9GcTYjGxncP4RxXDGlGSJ03wyhIuyWLWdYkJAJRz_C_ogky4SGegT&amp;t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0"/>
            <a:ext cx="5276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r_14_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5" name="Picture 3" descr="chs-mandil-grado-18-caballero-rosa-cruz-reaa-897001-MLU20256072409_032015-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575"/>
            <a:ext cx="8458200" cy="691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 SCOTTISH RITE APRON LUX  14  DEGREE">
            <a:hlinkClick r:id="rId2" tooltip=" SCOTTISH RITE APRON LUX  14  DEGRE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598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2" descr="http://www.francmasoncoleccion.es/images/REG/REAA-TAB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-20638"/>
            <a:ext cx="6934200" cy="693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12 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t="11128" r="8904" b="23300"/>
          <a:stretch>
            <a:fillRect/>
          </a:stretch>
        </p:blipFill>
        <p:spPr bwMode="auto">
          <a:xfrm>
            <a:off x="76200" y="0"/>
            <a:ext cx="89916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58750" y="6211888"/>
            <a:ext cx="604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b="1">
                <a:solidFill>
                  <a:srgbClr val="FF0000"/>
                </a:solidFill>
              </a:rPr>
              <a:t>Mandil del grado 14°, muy sencillo, según el Ritual </a:t>
            </a:r>
          </a:p>
          <a:p>
            <a:pPr algn="ctr" eaLnBrk="1" hangingPunct="1"/>
            <a:r>
              <a:rPr lang="es-MX" b="1">
                <a:solidFill>
                  <a:srgbClr val="FF0000"/>
                </a:solidFill>
              </a:rPr>
              <a:t>del Supremo Consejo de Italia. Los ramos son de vid.</a:t>
            </a:r>
            <a:endParaRPr lang="es-AR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9" name="Picture 3" descr="avental_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3058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7" name="Picture 9" descr="apron_14deg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0"/>
            <a:ext cx="5372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1" name="Picture 5" descr="FOURTEENTH%20DEGREE%20AP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5400"/>
            <a:ext cx="7305675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auctionmediaphotos.s3-website-eu-west-1.amazonaws.com/7/f/2/13655025623150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0"/>
            <a:ext cx="8250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 descr="IMG_2304__015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15875"/>
            <a:ext cx="8001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Picture 4" descr="81zWoj-ot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763"/>
            <a:ext cx="9144000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81KiffFFGY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7" name="Picture 3" descr="Avental%20Grau%2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538"/>
            <a:ext cx="9144000" cy="70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5" descr="001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H:\kingston\KINGSTON urDrive (F)\IMG_01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497013" y="6248400"/>
            <a:ext cx="6199187" cy="3698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solidFill>
                  <a:srgbClr val="FF0000"/>
                </a:solidFill>
              </a:rPr>
              <a:t>Mandiles de diversos grados de la Logia de Perfección</a:t>
            </a:r>
            <a:endParaRPr lang="es-AR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AR" sz="4000" smtClean="0"/>
              <a:t>Mandil del Gran Elegido del Rito Francés, siglo XIX</a:t>
            </a:r>
            <a:endParaRPr lang="es-ES_tradnl" sz="4000" smtClean="0"/>
          </a:p>
        </p:txBody>
      </p:sp>
      <p:pic>
        <p:nvPicPr>
          <p:cNvPr id="1610757" name="Picture 5" descr="zoom_T2-13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76400"/>
            <a:ext cx="5257800" cy="48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1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1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075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AR" sz="4000" smtClean="0"/>
              <a:t>Mandil del Gran Elegido del Rito Francés, siglo XIX</a:t>
            </a:r>
            <a:endParaRPr lang="es-ES_tradnl" sz="4000" smtClean="0"/>
          </a:p>
        </p:txBody>
      </p:sp>
      <p:pic>
        <p:nvPicPr>
          <p:cNvPr id="1623045" name="Picture 5" descr="DSCN45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5257800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2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304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AR" sz="4000" smtClean="0"/>
              <a:t>Mandil del Gran Elegido del Rito Francés, siglo XIX</a:t>
            </a:r>
            <a:endParaRPr lang="es-ES_tradnl" sz="4000" smtClean="0"/>
          </a:p>
        </p:txBody>
      </p:sp>
      <p:pic>
        <p:nvPicPr>
          <p:cNvPr id="133124" name="Picture 5" descr="9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624013"/>
            <a:ext cx="5457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304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AR" sz="4000" smtClean="0"/>
              <a:t>Mandil del Gran Elegido del Rito Francés, desconocemos la fecha</a:t>
            </a:r>
            <a:endParaRPr lang="es-ES_tradnl" sz="4000" smtClean="0"/>
          </a:p>
        </p:txBody>
      </p:sp>
      <p:pic>
        <p:nvPicPr>
          <p:cNvPr id="4" name="Picture 5" descr="carboneria+grembiule+foto+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33525"/>
            <a:ext cx="4029075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304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zoom_T2-7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76200"/>
            <a:ext cx="7696200" cy="697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nap2.jpg - 35972,0 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7427913" cy="680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4648200" y="2438400"/>
            <a:ext cx="29416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b="1"/>
              <a:t>Mandil de Jerome</a:t>
            </a:r>
          </a:p>
          <a:p>
            <a:pPr algn="ctr" eaLnBrk="1" hangingPunct="1"/>
            <a:r>
              <a:rPr lang="es-MX" b="1"/>
              <a:t>Bonaparte, posiblemente</a:t>
            </a:r>
          </a:p>
          <a:p>
            <a:pPr algn="ctr" eaLnBrk="1" hangingPunct="1"/>
            <a:r>
              <a:rPr lang="es-MX" b="1"/>
              <a:t>de Gran Elegido</a:t>
            </a:r>
            <a:endParaRPr lang="es-AR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7" name="Picture 5" descr="CIMG05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533400" y="1447800"/>
            <a:ext cx="20002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b="1"/>
              <a:t>Mandil artístico</a:t>
            </a:r>
          </a:p>
          <a:p>
            <a:pPr algn="ctr" eaLnBrk="1" hangingPunct="1"/>
            <a:r>
              <a:rPr lang="es-MX" b="1"/>
              <a:t>de Gran Elegido,</a:t>
            </a:r>
          </a:p>
          <a:p>
            <a:pPr algn="ctr" eaLnBrk="1" hangingPunct="1"/>
            <a:r>
              <a:rPr lang="es-MX" b="1"/>
              <a:t>época actual</a:t>
            </a:r>
            <a:endParaRPr lang="es-AR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2" descr="http://www.supremecouncil.org.ph/images/14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638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14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019800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7" name="Picture 2" descr="http://www.werplaques.com/sitebuilder/images/14th-degree-perfec-elu-co-439x4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25400"/>
            <a:ext cx="6854825" cy="67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ena.org/HIRAMS/Pictures/Masonic/Past%20Master/blpm1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775" y="103188"/>
            <a:ext cx="5635625" cy="66024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perf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5" y="76200"/>
            <a:ext cx="5813425" cy="6629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Picture 5" descr="28-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6988"/>
            <a:ext cx="680085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 descr="bjx_cole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6308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2" descr="http://www.masonicsupply.ca/product_images/b/583/IMG_2309__15443__73858_zo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-1588"/>
            <a:ext cx="8226425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OURTEENTH DEGREE JEWEL">
            <a:hlinkClick r:id="rId2" tooltip="FOURTEENTH DEGREE JEWEL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freemasoncollection.com/images/REG/REAA-BIJ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-76200"/>
            <a:ext cx="7007225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4" descr="http://www.imperiusarts.com/mystore/item/378/b/pin-grado-14-dor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76200"/>
            <a:ext cx="6778625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4+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450"/>
            <a:ext cx="4800600" cy="673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riscottishrite.org/l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7240588" cy="683736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4066" name="Picture 2" descr="http://www.vermontscottishrite.com/images/14t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6380163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2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3.bp.blogspot.com/-u16KfxPb5fQ/VEQeT3rbOHI/AAAAAAAAAKM/keqxG8CltgQ/s1600/lod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0"/>
            <a:ext cx="7599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5" descr="foto-7503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jorge\Pictures\14_-_Grand_Elect_Mason_[14th_degree][1_5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-90488"/>
            <a:ext cx="6477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4th-degree-mason-perfect-elu-masonic-jewel-serge-averbu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3175"/>
            <a:ext cx="6872288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5" name="Picture 3" descr="Joya%20grado%2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0"/>
            <a:ext cx="4124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ia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9" name="Picture 3" descr="1296_13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2" descr="http://photos1.blogger.com/img/222/2800/400/Joya%20Washing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302625" cy="691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3" name="Picture 3" descr="1232026851jo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Picture 3" descr="pin-grado-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5" descr="l_1S75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978_13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5" descr="Scottish Rite Reunion 1912 Sterling Silver Souvenir Spoon Compass S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3" descr="CIMG04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1" name="Picture 3" descr="Joias%20Grau%2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150"/>
            <a:ext cx="9144000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7" name="Picture 3" descr="bl_363887_imag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6" descr="rsr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6513"/>
            <a:ext cx="6931025" cy="684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D8296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0"/>
            <a:ext cx="4581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14-L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113"/>
            <a:ext cx="7162800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4degr1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"/>
            <a:ext cx="65532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14_rin10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3048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141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05200"/>
            <a:ext cx="16954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www.brad.ac.uk/webofhiram/img/14ur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38500"/>
            <a:ext cx="13716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s-AR"/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5065713" y="828675"/>
            <a:ext cx="35448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b="1">
                <a:solidFill>
                  <a:schemeClr val="tx2"/>
                </a:solidFill>
              </a:rPr>
              <a:t>Ampliación de la joya,</a:t>
            </a:r>
          </a:p>
          <a:p>
            <a:pPr algn="ctr" eaLnBrk="1" hangingPunct="1"/>
            <a:r>
              <a:rPr lang="es-MX" b="1">
                <a:solidFill>
                  <a:schemeClr val="tx2"/>
                </a:solidFill>
              </a:rPr>
              <a:t>según el Ritual </a:t>
            </a:r>
          </a:p>
          <a:p>
            <a:pPr algn="ctr" eaLnBrk="1" hangingPunct="1"/>
            <a:r>
              <a:rPr lang="es-MX" b="1">
                <a:solidFill>
                  <a:schemeClr val="tx2"/>
                </a:solidFill>
              </a:rPr>
              <a:t>del Supremo Consejo de Italia.</a:t>
            </a:r>
            <a:endParaRPr lang="es-AR" b="1">
              <a:solidFill>
                <a:schemeClr val="tx2"/>
              </a:solidFill>
            </a:endParaRPr>
          </a:p>
        </p:txBody>
      </p:sp>
      <p:pic>
        <p:nvPicPr>
          <p:cNvPr id="45060" name="Picture 2" descr="12 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0" t="74483" r="12343" b="1143"/>
          <a:stretch>
            <a:fillRect/>
          </a:stretch>
        </p:blipFill>
        <p:spPr bwMode="auto">
          <a:xfrm>
            <a:off x="381000" y="152400"/>
            <a:ext cx="4229100" cy="236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 descr="zoom_B2-5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65400"/>
            <a:ext cx="2895600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6" descr="zoom_B2-7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633663"/>
            <a:ext cx="3048000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49213"/>
            <a:ext cx="8382000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0"/>
            <a:ext cx="56657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6259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7" dur="2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2" name="Picture 7" descr="Cap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505200"/>
            <a:ext cx="22098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3" name="Picture 5" descr="fyVMtP8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9149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lh4.ggpht.com/-Z_gACgl-h5k/TcGAOFbm4fI/AAAAAAAAAEQ/MAwtZGsazcM/Scottish-Rite-Albert-Pike-domin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3579813"/>
            <a:ext cx="4645025" cy="30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4" name="Picture 5" descr="14thAAS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0"/>
            <a:ext cx="663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275"/>
            <a:ext cx="91440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pn156-800x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9342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20" name="Picture 4" descr="SRpyramidwith14DegreeRing2.jpg (22398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288"/>
            <a:ext cx="71628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50825" y="1196975"/>
            <a:ext cx="2233613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>
                <a:solidFill>
                  <a:schemeClr val="tx1"/>
                </a:solidFill>
              </a:rPr>
              <a:t>Diseño en un libro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sobre joyería masónica,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posiblemente francés,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de 1820</a:t>
            </a:r>
          </a:p>
        </p:txBody>
      </p:sp>
      <p:pic>
        <p:nvPicPr>
          <p:cNvPr id="177156" name="Picture 4" descr="Freemason-pl-03.jpg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5759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50825" y="1196975"/>
            <a:ext cx="2233613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>
                <a:solidFill>
                  <a:schemeClr val="tx1"/>
                </a:solidFill>
              </a:rPr>
              <a:t>Diseño en un libro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sobre joyería masónica,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posiblemente francés,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de 1820</a:t>
            </a:r>
          </a:p>
        </p:txBody>
      </p:sp>
      <p:pic>
        <p:nvPicPr>
          <p:cNvPr id="178180" name="Picture 4" descr="Freemason-pl-04.jpg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50" y="0"/>
            <a:ext cx="5759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209800"/>
            <a:ext cx="8229600" cy="1470025"/>
          </a:xfrm>
        </p:spPr>
        <p:txBody>
          <a:bodyPr/>
          <a:lstStyle/>
          <a:p>
            <a:pPr eaLnBrk="1" hangingPunct="1"/>
            <a:r>
              <a:rPr lang="es-AR" smtClean="0">
                <a:solidFill>
                  <a:schemeClr val="tx1"/>
                </a:solidFill>
              </a:rPr>
              <a:t>Ideas en imágenes</a:t>
            </a:r>
            <a:endParaRPr lang="es-ES_tradn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AR" sz="4000" smtClean="0"/>
              <a:t>“…Una de tono púrpura reúne la luz a su alrededor (Tiphereth)”</a:t>
            </a:r>
            <a:endParaRPr lang="es-ES_tradnl" sz="4000" smtClean="0"/>
          </a:p>
        </p:txBody>
      </p:sp>
      <p:pic>
        <p:nvPicPr>
          <p:cNvPr id="106503" name="Picture 7" descr="purp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7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Text Box 3"/>
          <p:cNvSpPr txBox="1">
            <a:spLocks noChangeArrowheads="1"/>
          </p:cNvSpPr>
          <p:nvPr/>
        </p:nvSpPr>
        <p:spPr bwMode="auto">
          <a:xfrm>
            <a:off x="152400" y="2497138"/>
            <a:ext cx="27368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“La Columna de la</a:t>
            </a:r>
          </a:p>
          <a:p>
            <a:pPr eaLnBrk="1" hangingPunct="1"/>
            <a:r>
              <a:rPr lang="es-AR"/>
              <a:t>Armonía y de la Belleza”,</a:t>
            </a:r>
          </a:p>
          <a:p>
            <a:pPr eaLnBrk="1" hangingPunct="1"/>
            <a:r>
              <a:rPr lang="es-AR"/>
              <a:t>por Ferenc Sebok </a:t>
            </a:r>
            <a:endParaRPr lang="es-ES_tradnl"/>
          </a:p>
        </p:txBody>
      </p:sp>
      <p:pic>
        <p:nvPicPr>
          <p:cNvPr id="136197" name="Picture 5" descr="artwork_by_Ferenc_Sebok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0"/>
            <a:ext cx="4619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994" name="Text Box 2"/>
          <p:cNvSpPr txBox="1">
            <a:spLocks noChangeArrowheads="1"/>
          </p:cNvSpPr>
          <p:nvPr/>
        </p:nvSpPr>
        <p:spPr bwMode="auto">
          <a:xfrm>
            <a:off x="1619250" y="166688"/>
            <a:ext cx="5695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Los elementos de la mezcla sagrada, según Lavagnini</a:t>
            </a:r>
            <a:endParaRPr lang="es-ES_tradnl"/>
          </a:p>
        </p:txBody>
      </p:sp>
      <p:pic>
        <p:nvPicPr>
          <p:cNvPr id="16209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382000" cy="616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2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2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0994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018" name="Text Box 2"/>
          <p:cNvSpPr txBox="1">
            <a:spLocks noChangeArrowheads="1"/>
          </p:cNvSpPr>
          <p:nvPr/>
        </p:nvSpPr>
        <p:spPr bwMode="auto">
          <a:xfrm>
            <a:off x="2393950" y="166688"/>
            <a:ext cx="3778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/>
              <a:t>La Clave del Arco, según Lavagnini</a:t>
            </a:r>
            <a:endParaRPr lang="es-ES_tradnl"/>
          </a:p>
        </p:txBody>
      </p:sp>
      <p:pic>
        <p:nvPicPr>
          <p:cNvPr id="16220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2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2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2018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http://www.esonet.it/img_art/img_reverendoprelat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30163"/>
            <a:ext cx="5559425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asoneria+en+Esp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ariam+metrat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-26988"/>
            <a:ext cx="4948237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066800"/>
            <a:ext cx="2390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Un «ángel» simbólico</a:t>
            </a:r>
          </a:p>
          <a:p>
            <a:pPr eaLnBrk="1" hangingPunct="1"/>
            <a:r>
              <a:rPr lang="es-MX"/>
              <a:t>y, sobre él, una</a:t>
            </a:r>
          </a:p>
          <a:p>
            <a:pPr eaLnBrk="1" hangingPunct="1"/>
            <a:r>
              <a:rPr lang="es-MX"/>
              <a:t>aplicación del</a:t>
            </a:r>
          </a:p>
          <a:p>
            <a:pPr eaLnBrk="1" hangingPunct="1"/>
            <a:r>
              <a:rPr lang="es-MX"/>
              <a:t>Cubo de Metatrón</a:t>
            </a:r>
            <a:endParaRPr lang="es-A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066800"/>
            <a:ext cx="21859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Metatrón, el “ángel”</a:t>
            </a:r>
          </a:p>
          <a:p>
            <a:pPr eaLnBrk="1" hangingPunct="1"/>
            <a:r>
              <a:rPr lang="es-MX"/>
              <a:t>de la Geometría</a:t>
            </a:r>
          </a:p>
          <a:p>
            <a:pPr eaLnBrk="1" hangingPunct="1"/>
            <a:r>
              <a:rPr lang="es-MX"/>
              <a:t>Sagrada</a:t>
            </a:r>
            <a:endParaRPr lang="es-AR"/>
          </a:p>
        </p:txBody>
      </p:sp>
      <p:pic>
        <p:nvPicPr>
          <p:cNvPr id="4" name="Picture 2" descr="Archangel Metatron, Angel of Sacred Geometry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63"/>
            <a:ext cx="4440238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066800"/>
            <a:ext cx="2171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La Vida, pensada </a:t>
            </a:r>
          </a:p>
          <a:p>
            <a:pPr eaLnBrk="1" hangingPunct="1"/>
            <a:r>
              <a:rPr lang="es-MX"/>
              <a:t>como el despliegue</a:t>
            </a:r>
          </a:p>
          <a:p>
            <a:pPr eaLnBrk="1" hangingPunct="1"/>
            <a:r>
              <a:rPr lang="es-MX"/>
              <a:t>del Cubo de </a:t>
            </a:r>
          </a:p>
          <a:p>
            <a:pPr eaLnBrk="1" hangingPunct="1"/>
            <a:r>
              <a:rPr lang="es-MX"/>
              <a:t>Metatrón</a:t>
            </a:r>
          </a:p>
        </p:txBody>
      </p:sp>
      <p:pic>
        <p:nvPicPr>
          <p:cNvPr id="6" name="Picture 2" descr="Sacred Geometry &amp; EGYPT http://www.nomad-chic.com/search/index.html?term=egypt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5292725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8" name="Picture 2" descr="alchemical arc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0"/>
            <a:ext cx="4330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209800"/>
            <a:ext cx="8229600" cy="1470025"/>
          </a:xfrm>
        </p:spPr>
        <p:txBody>
          <a:bodyPr/>
          <a:lstStyle/>
          <a:p>
            <a:pPr eaLnBrk="1" hangingPunct="1"/>
            <a:r>
              <a:rPr lang="es-MX" smtClean="0">
                <a:solidFill>
                  <a:schemeClr val="tx1"/>
                </a:solidFill>
              </a:rPr>
              <a:t>Documentos</a:t>
            </a:r>
            <a:endParaRPr lang="es-ES_tradn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H_Ec_Gd_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b_41fb08_14-royal-secr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30163"/>
            <a:ext cx="48768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gwm.lunaimaging.com/MediaManager/srvr?mediafile=/Size4/GWM~57~57/24/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-9525"/>
            <a:ext cx="339725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52400" y="1828800"/>
            <a:ext cx="2441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Hiram, Rey de Tiro,</a:t>
            </a:r>
          </a:p>
          <a:p>
            <a:pPr eaLnBrk="1" hangingPunct="1"/>
            <a:r>
              <a:rPr lang="es-ES"/>
              <a:t>dibujo de W. Ogden</a:t>
            </a:r>
          </a:p>
          <a:p>
            <a:pPr eaLnBrk="1" hangingPunct="1"/>
            <a:r>
              <a:rPr lang="es-ES"/>
              <a:t>para el grado 14°,</a:t>
            </a:r>
          </a:p>
          <a:p>
            <a:pPr eaLnBrk="1" hangingPunct="1"/>
            <a:r>
              <a:rPr lang="es-ES"/>
              <a:t>principios del siglo XX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209800"/>
            <a:ext cx="8229600" cy="1470025"/>
          </a:xfrm>
        </p:spPr>
        <p:txBody>
          <a:bodyPr/>
          <a:lstStyle/>
          <a:p>
            <a:pPr eaLnBrk="1" hangingPunct="1"/>
            <a:r>
              <a:rPr lang="es-AR" smtClean="0">
                <a:solidFill>
                  <a:schemeClr val="tx1"/>
                </a:solidFill>
              </a:rPr>
              <a:t>El Rito Críptico</a:t>
            </a:r>
            <a:endParaRPr lang="es-ES_tradn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3" name="Picture 4" descr="http://www.prescottyorkrite.org/image/obj41geo47pg1p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5" descr="Council2_Web_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75"/>
            <a:ext cx="88392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masonic art - Google Search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11113"/>
            <a:ext cx="8001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3" name="Picture 7" descr="cryptic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63"/>
            <a:ext cx="76962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2" name="Picture 4" descr="RITO+CRIPT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288"/>
            <a:ext cx="68580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8" name="Picture 4" descr="22144_1340422984424_1046666613_1027928_6989054_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4900"/>
            <a:ext cx="9144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828800" y="381000"/>
            <a:ext cx="56086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 i="1"/>
              <a:t>«Juro por el círculo, el triángulo y el cuadrado…»</a:t>
            </a:r>
            <a:endParaRPr lang="es-AR" b="1" i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tumblr_lrfi7lhnsw1r015fjo1_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0"/>
            <a:ext cx="7219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4" descr="archestobe5-302x4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0"/>
            <a:ext cx="4184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0_0_0_0_438_566_csupload_352013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26988"/>
            <a:ext cx="5286375" cy="683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itvisvobiscum.com/0_0_0_0_223_315_csupload_61954149_large.jpg?u=12430539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0"/>
            <a:ext cx="4849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3" name="Picture 2" descr="https://a3-images.myspacecdn.com/images03/25/9542f8cb535b498580a7ae24f08ee707/3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9525"/>
            <a:ext cx="6854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3854450" y="341313"/>
            <a:ext cx="1403350" cy="36671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“La Cripta”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4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ram3330.i.h.f.unblog.fr/files/2009/04/image4m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4" name="Picture 4" descr="img?s=MPE&amp;v=O&amp;t=T&amp;f=3130760487_092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6" name="Picture 4" descr="img?s=MPE&amp;v=O&amp;t=T&amp;f=3130761121_092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7" name="Picture 4" descr="http://www.hiddenmysteries.com/xcart/images/sample2/2717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212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5" name="Picture 2" descr="http://www.brookingsyorkrite.org/IMG_0226%20(Medium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6" name="Text Box 4"/>
          <p:cNvSpPr txBox="1">
            <a:spLocks noChangeArrowheads="1"/>
          </p:cNvSpPr>
          <p:nvPr/>
        </p:nvSpPr>
        <p:spPr bwMode="auto">
          <a:xfrm>
            <a:off x="136525" y="1560513"/>
            <a:ext cx="1606550" cy="6413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Cámara del</a:t>
            </a:r>
          </a:p>
          <a:p>
            <a:pPr eaLnBrk="1" hangingPunct="1"/>
            <a:r>
              <a:rPr lang="es-AR" b="1"/>
              <a:t>Maestro Real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6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9" name="Picture 2" descr="http://www.normanyorkrite.com/wp-content/uploads/wow-slider-plugin/1/images/dh_03websiz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450"/>
            <a:ext cx="9144000" cy="60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3175" y="1981200"/>
            <a:ext cx="22606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b="1"/>
              <a:t>Mandil del Maestro</a:t>
            </a:r>
          </a:p>
          <a:p>
            <a:pPr algn="ctr" eaLnBrk="1" hangingPunct="1"/>
            <a:r>
              <a:rPr lang="es-MX" b="1"/>
              <a:t>Selecto, </a:t>
            </a:r>
          </a:p>
          <a:p>
            <a:pPr algn="ctr" eaLnBrk="1" hangingPunct="1"/>
            <a:r>
              <a:rPr lang="es-MX" b="1"/>
              <a:t>desarrollado por</a:t>
            </a:r>
            <a:endParaRPr lang="es-AR" b="1"/>
          </a:p>
          <a:p>
            <a:pPr algn="ctr" eaLnBrk="1" hangingPunct="1"/>
            <a:r>
              <a:rPr lang="es-ES_tradnl" b="1"/>
              <a:t>Amos Doolittle y</a:t>
            </a:r>
          </a:p>
          <a:p>
            <a:pPr algn="ctr" eaLnBrk="1" hangingPunct="1"/>
            <a:r>
              <a:rPr lang="es-ES_tradnl" b="1"/>
              <a:t>Jeremy Cross, con</a:t>
            </a:r>
          </a:p>
          <a:p>
            <a:pPr algn="ctr" eaLnBrk="1" hangingPunct="1"/>
            <a:r>
              <a:rPr lang="es-ES_tradnl" b="1"/>
              <a:t>adiciones </a:t>
            </a:r>
          </a:p>
          <a:p>
            <a:pPr algn="ctr" eaLnBrk="1" hangingPunct="1"/>
            <a:r>
              <a:rPr lang="es-ES_tradnl" b="1"/>
              <a:t>posteriores </a:t>
            </a:r>
          </a:p>
          <a:p>
            <a:pPr algn="ctr" eaLnBrk="1" hangingPunct="1"/>
            <a:r>
              <a:rPr lang="es-ES_tradnl" b="1"/>
              <a:t>(E.U.A., siglo XVIII)</a:t>
            </a:r>
            <a:endParaRPr lang="es-AR" b="1"/>
          </a:p>
        </p:txBody>
      </p:sp>
      <p:pic>
        <p:nvPicPr>
          <p:cNvPr id="4" name="Picture 5" descr="shapeimage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"/>
            <a:ext cx="6799263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$_3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2400"/>
            <a:ext cx="9145588" cy="658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C:\Users\jorge\Downloads\MANDIL 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3" y="-11113"/>
            <a:ext cx="7164387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3962400"/>
            <a:ext cx="2967038" cy="9239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Mandil del Maestro Selecto</a:t>
            </a:r>
          </a:p>
          <a:p>
            <a:pPr eaLnBrk="1" hangingPunct="1"/>
            <a:r>
              <a:rPr lang="es-MX"/>
              <a:t>empleado en el Arco Real</a:t>
            </a:r>
          </a:p>
          <a:p>
            <a:pPr eaLnBrk="1" hangingPunct="1"/>
            <a:r>
              <a:rPr lang="es-MX"/>
              <a:t>de Escocia.</a:t>
            </a:r>
            <a:endParaRPr lang="es-A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"/>
            <a:ext cx="8382000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700"/>
            <a:ext cx="912812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0"/>
            <a:ext cx="5902325" cy="693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4288"/>
            <a:ext cx="8834437" cy="684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1" name="Picture 2" descr="http://www.brookingsyorkrite.org/IMG_0234%20(Medium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2" name="Text Box 4"/>
          <p:cNvSpPr txBox="1">
            <a:spLocks noChangeArrowheads="1"/>
          </p:cNvSpPr>
          <p:nvPr/>
        </p:nvSpPr>
        <p:spPr bwMode="auto">
          <a:xfrm>
            <a:off x="136525" y="1560513"/>
            <a:ext cx="1936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Cámara del</a:t>
            </a:r>
          </a:p>
          <a:p>
            <a:pPr eaLnBrk="1" hangingPunct="1"/>
            <a:r>
              <a:rPr lang="es-AR" b="1"/>
              <a:t>Maestro Selecto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2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5" descr="CouncilApronAle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138"/>
            <a:ext cx="9144000" cy="668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619125" y="188913"/>
            <a:ext cx="2000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b="1"/>
              <a:t>Mandil utilizado</a:t>
            </a:r>
          </a:p>
          <a:p>
            <a:pPr algn="ctr" eaLnBrk="1" hangingPunct="1"/>
            <a:r>
              <a:rPr lang="es-AR" b="1"/>
              <a:t>en el Consejo de</a:t>
            </a:r>
          </a:p>
          <a:p>
            <a:pPr algn="ctr" eaLnBrk="1" hangingPunct="1"/>
            <a:r>
              <a:rPr lang="es-AR" b="1"/>
              <a:t>Maestros Reales</a:t>
            </a:r>
          </a:p>
          <a:p>
            <a:pPr algn="ctr" eaLnBrk="1" hangingPunct="1"/>
            <a:r>
              <a:rPr lang="es-AR" b="1"/>
              <a:t>y Selectos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838200" y="152400"/>
            <a:ext cx="75120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b="1"/>
              <a:t>Mandil </a:t>
            </a:r>
            <a:r>
              <a:rPr lang="en-US" b="1"/>
              <a:t>de Maestro Real utilizado durante 1810-1823 </a:t>
            </a:r>
          </a:p>
          <a:p>
            <a:pPr algn="ctr" eaLnBrk="1" hangingPunct="1"/>
            <a:r>
              <a:rPr lang="en-US" b="1"/>
              <a:t>por los primeros Maestros del  Colombian Council No. 1, New York.</a:t>
            </a:r>
            <a:endParaRPr lang="es-AR" b="1"/>
          </a:p>
          <a:p>
            <a:pPr algn="ctr" eaLnBrk="1" hangingPunct="1"/>
            <a:endParaRPr lang="es-ES_tradnl" b="1"/>
          </a:p>
        </p:txBody>
      </p:sp>
      <p:pic>
        <p:nvPicPr>
          <p:cNvPr id="158724" name="Picture 2" descr="A Royal Master Mason’s Apron that was worn from 1810-1823 by the first Masters of Colombian Council No. 1, New York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85825"/>
            <a:ext cx="6934200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3" name="Picture 5" descr="CRY-TAB-PIM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oyal and Select Masonic Ap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6" name="Picture 4" descr="thrice+fro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0"/>
            <a:ext cx="4432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212725" y="1331913"/>
            <a:ext cx="20383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Joya del Maestro</a:t>
            </a:r>
          </a:p>
          <a:p>
            <a:pPr eaLnBrk="1" hangingPunct="1"/>
            <a:r>
              <a:rPr lang="es-AR" b="1"/>
              <a:t>en un Consejo</a:t>
            </a:r>
          </a:p>
          <a:p>
            <a:pPr eaLnBrk="1" hangingPunct="1"/>
            <a:r>
              <a:rPr lang="es-AR" b="1"/>
              <a:t>Críptico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7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80" name="Picture 2" descr="https://austmasonicsupplies.com.au/wp-content/uploads/2013/09/RAMNA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75"/>
            <a:ext cx="8531225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212725" y="1331913"/>
            <a:ext cx="1936750" cy="6413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/>
              <a:t>Mandil de Nauta</a:t>
            </a:r>
          </a:p>
          <a:p>
            <a:pPr eaLnBrk="1" hangingPunct="1"/>
            <a:r>
              <a:rPr lang="es-AR" b="1"/>
              <a:t>del Arco Real</a:t>
            </a:r>
            <a:endParaRPr lang="es-ES_tradnl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1" grpId="0" animBg="1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4">
      <a:dk1>
        <a:srgbClr val="777777"/>
      </a:dk1>
      <a:lt1>
        <a:srgbClr val="FFFFFF"/>
      </a:lt1>
      <a:dk2>
        <a:srgbClr val="FFFFD9"/>
      </a:dk2>
      <a:lt2>
        <a:srgbClr val="FFFFFF"/>
      </a:lt2>
      <a:accent1>
        <a:srgbClr val="FFFFF7"/>
      </a:accent1>
      <a:accent2>
        <a:srgbClr val="33CCCC"/>
      </a:accent2>
      <a:accent3>
        <a:srgbClr val="FFFFE9"/>
      </a:accent3>
      <a:accent4>
        <a:srgbClr val="DADADA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000000"/>
        </a:dk1>
        <a:lt1>
          <a:srgbClr val="FFFFD9"/>
        </a:lt1>
        <a:dk2>
          <a:srgbClr val="FFFFFF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777777"/>
        </a:dk1>
        <a:lt1>
          <a:srgbClr val="FFFFFF"/>
        </a:lt1>
        <a:dk2>
          <a:srgbClr val="FFFFD9"/>
        </a:dk2>
        <a:lt2>
          <a:srgbClr val="FFFFFF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DADADA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10373</TotalTime>
  <Words>637</Words>
  <Application>Microsoft Office PowerPoint</Application>
  <PresentationFormat>On-screen Show (4:3)</PresentationFormat>
  <Paragraphs>149</Paragraphs>
  <Slides>174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174</vt:i4>
      </vt:variant>
    </vt:vector>
  </HeadingPairs>
  <TitlesOfParts>
    <vt:vector size="176" baseType="lpstr">
      <vt:lpstr>Arial</vt:lpstr>
      <vt:lpstr>Diseño predeterminado</vt:lpstr>
      <vt:lpstr>Maestro de la Bóveda Sagrada</vt:lpstr>
      <vt:lpstr>PowerPoint Presentation</vt:lpstr>
      <vt:lpstr>PowerPoint Presentation</vt:lpstr>
      <vt:lpstr>PowerPoint Presentation</vt:lpstr>
      <vt:lpstr>PowerPoint Presentation</vt:lpstr>
      <vt:lpstr>El Templo</vt:lpstr>
      <vt:lpstr>PowerPoint Presentation</vt:lpstr>
      <vt:lpstr>PowerPoint Presentation</vt:lpstr>
      <vt:lpstr>Signos y símbolos</vt:lpstr>
      <vt:lpstr>PowerPoint Presentation</vt:lpstr>
      <vt:lpstr>Cuadros y conjuntos simbólicos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Bandas, mandiles y joyas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Mandil del Gran Elegido del Rito Francés, siglo XIX</vt:lpstr>
      <vt:lpstr>Mandil del Gran Elegido del Rito Francés, siglo XIX</vt:lpstr>
      <vt:lpstr>Mandil del Gran Elegido del Rito Francés, siglo XIX</vt:lpstr>
      <vt:lpstr>Mandil del Gran Elegido del Rito Francés, desconocemos la fecha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Ideas en imágenes</vt:lpstr>
      <vt:lpstr>“…Una de tono púrpura reúne la luz a su alrededor (Tiphereth)”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Documentos</vt:lpstr>
      <vt:lpstr>PowerPoint Presentation</vt:lpstr>
      <vt:lpstr>PowerPoint Presentation</vt:lpstr>
      <vt:lpstr>PowerPoint Presentation</vt:lpstr>
      <vt:lpstr>El Rito Críptico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801</cp:revision>
  <cp:lastPrinted>1601-01-01T00:00:00Z</cp:lastPrinted>
  <dcterms:created xsi:type="dcterms:W3CDTF">1601-01-01T00:00:00Z</dcterms:created>
  <dcterms:modified xsi:type="dcterms:W3CDTF">2016-06-25T17:19:46Z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